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321" r:id="rId4"/>
    <p:sldId id="322" r:id="rId5"/>
    <p:sldId id="323" r:id="rId6"/>
    <p:sldId id="314" r:id="rId7"/>
    <p:sldId id="261" r:id="rId8"/>
    <p:sldId id="262" r:id="rId9"/>
    <p:sldId id="263" r:id="rId10"/>
    <p:sldId id="264" r:id="rId11"/>
    <p:sldId id="324" r:id="rId12"/>
    <p:sldId id="325" r:id="rId13"/>
    <p:sldId id="326" r:id="rId14"/>
    <p:sldId id="329" r:id="rId15"/>
    <p:sldId id="328" r:id="rId16"/>
    <p:sldId id="265" r:id="rId17"/>
    <p:sldId id="266" r:id="rId18"/>
    <p:sldId id="267" r:id="rId19"/>
    <p:sldId id="268" r:id="rId20"/>
    <p:sldId id="310" r:id="rId21"/>
    <p:sldId id="313" r:id="rId22"/>
    <p:sldId id="318" r:id="rId23"/>
    <p:sldId id="269" r:id="rId24"/>
    <p:sldId id="311" r:id="rId25"/>
    <p:sldId id="270" r:id="rId26"/>
    <p:sldId id="271" r:id="rId27"/>
    <p:sldId id="332" r:id="rId28"/>
    <p:sldId id="317" r:id="rId29"/>
    <p:sldId id="272" r:id="rId30"/>
    <p:sldId id="312" r:id="rId31"/>
    <p:sldId id="273" r:id="rId32"/>
    <p:sldId id="274" r:id="rId33"/>
    <p:sldId id="275" r:id="rId34"/>
    <p:sldId id="315" r:id="rId35"/>
    <p:sldId id="276" r:id="rId36"/>
    <p:sldId id="320" r:id="rId37"/>
    <p:sldId id="319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331" r:id="rId54"/>
    <p:sldId id="330" r:id="rId55"/>
    <p:sldId id="299" r:id="rId56"/>
    <p:sldId id="260" r:id="rId57"/>
  </p:sldIdLst>
  <p:sldSz cx="18288000" cy="10287000"/>
  <p:notesSz cx="6858000" cy="9144000"/>
  <p:embeddedFontLst>
    <p:embeddedFont>
      <p:font typeface="Gmarket Sans Light" panose="020B0600000101010101" charset="-127"/>
      <p:regular r:id="rId59"/>
    </p:embeddedFont>
    <p:embeddedFont>
      <p:font typeface="Gmarket Sans Medium" panose="020B0600000101010101" charset="-127"/>
      <p:regular r:id="rId60"/>
    </p:embeddedFont>
    <p:embeddedFont>
      <p:font typeface="Cafe24Ohsquare" panose="020B0600000101010101" charset="0"/>
      <p:bold r:id="rId61"/>
    </p:embeddedFont>
    <p:embeddedFont>
      <p:font typeface="Play" panose="020B0600000101010101" charset="0"/>
      <p:regular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D07CA-F776-4062-B6B0-81CA23C34CF7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9E446-05D8-4676-856E-3E404E2A6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5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E446-05D8-4676-856E-3E404E2A65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5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E446-05D8-4676-856E-3E404E2A65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72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E446-05D8-4676-856E-3E404E2A658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0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56.png"/><Relationship Id="rId5" Type="http://schemas.openxmlformats.org/officeDocument/2006/relationships/image" Target="../media/image13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13.png"/><Relationship Id="rId10" Type="http://schemas.openxmlformats.org/officeDocument/2006/relationships/image" Target="../media/image81.png"/><Relationship Id="rId4" Type="http://schemas.openxmlformats.org/officeDocument/2006/relationships/image" Target="../media/image12.png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952500"/>
            <a:ext cx="16383000" cy="838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6959600"/>
            <a:ext cx="5689600" cy="5689600"/>
          </a:xfrm>
          <a:prstGeom prst="rect">
            <a:avLst/>
          </a:prstGeom>
          <a:effectLst>
            <a:outerShdw dist="743953" dir="1860000">
              <a:srgbClr val="4E9BC4">
                <a:alpha val="50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572500" y="7988300"/>
            <a:ext cx="11557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200" y="7404100"/>
            <a:ext cx="2413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200" y="7416800"/>
            <a:ext cx="241300" cy="40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600" y="457200"/>
            <a:ext cx="5588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5300" y="7899400"/>
            <a:ext cx="9779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8700" y="7124700"/>
            <a:ext cx="9779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8800" y="8026400"/>
            <a:ext cx="266700" cy="26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4600" y="6235700"/>
            <a:ext cx="4381500" cy="1765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52600" y="3873500"/>
            <a:ext cx="14795500" cy="257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4500" b="0" i="0" u="none" strike="noStrike" spc="-200" dirty="0">
                <a:solidFill>
                  <a:srgbClr val="00577E"/>
                </a:solidFill>
                <a:ea typeface="Cafe24Ohsquare"/>
              </a:rPr>
              <a:t>명령어</a:t>
            </a:r>
            <a:r>
              <a:rPr lang="en-US" sz="14500" b="0" i="0" u="none" strike="noStrike" spc="-200" dirty="0">
                <a:solidFill>
                  <a:srgbClr val="00577E"/>
                </a:solidFill>
                <a:latin typeface="Cafe24Ohsquare"/>
              </a:rPr>
              <a:t> 50</a:t>
            </a:r>
            <a:r>
              <a:rPr lang="ko-KR" sz="14500" b="0" i="0" u="none" strike="noStrike" spc="-200" dirty="0">
                <a:solidFill>
                  <a:srgbClr val="00577E"/>
                </a:solidFill>
                <a:ea typeface="Cafe24Ohsquare"/>
              </a:rPr>
              <a:t>개</a:t>
            </a:r>
            <a:r>
              <a:rPr lang="en-US" sz="14500" b="0" i="0" u="none" strike="noStrike" spc="-200" dirty="0">
                <a:solidFill>
                  <a:srgbClr val="00577E"/>
                </a:solidFill>
                <a:latin typeface="Cafe24Ohsquare"/>
              </a:rPr>
              <a:t> </a:t>
            </a:r>
            <a:r>
              <a:rPr lang="ko-KR" sz="14500" b="0" i="0" u="none" strike="noStrike" spc="-200" dirty="0">
                <a:solidFill>
                  <a:srgbClr val="00577E"/>
                </a:solidFill>
                <a:ea typeface="Cafe24Ohsquare"/>
              </a:rPr>
              <a:t>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6FE77-E2A0-FB50-E706-3400ADF6D21C}"/>
              </a:ext>
            </a:extLst>
          </p:cNvPr>
          <p:cNvSpPr txBox="1"/>
          <p:nvPr/>
        </p:nvSpPr>
        <p:spPr>
          <a:xfrm>
            <a:off x="10859243" y="6636891"/>
            <a:ext cx="29322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Gmarket Sans Medium" panose="020B0600000101010101" charset="-127"/>
                <a:ea typeface="Gmarket Sans Medium" panose="020B0600000101010101" charset="-127"/>
                <a:cs typeface="Cafe24Ohsquare" panose="020B0600000101010101" charset="0"/>
              </a:rPr>
              <a:t>2021863026</a:t>
            </a:r>
          </a:p>
          <a:p>
            <a:pPr algn="ctr"/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  <a:cs typeface="Cafe24Ohsquare" panose="020B0600000101010101" charset="0"/>
              </a:rPr>
              <a:t>류연우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7881F-99E2-CF7E-0BA4-3873DF8D6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376D85-2ABC-2FC7-D432-98C25296C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FC50C5A9-F08D-D8A1-E061-982FF6C30D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14312DF-62C6-6776-87CF-C9D4D882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49AE736-797D-BBDF-AC88-6014BEF5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580CE6-8753-D079-258B-A61FEA9F1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051867-6C89-12EB-4623-2AAA913C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ED30BC0-CA23-7C99-597A-339E8C204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40C1AAC-9A78-F193-AB94-0D508DC73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919A511-6E63-51E9-99C8-F8512CCB6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E0AA39D-9FFE-9719-B331-0EDF44B251EC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who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현재 로그인한 사용자 정보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BA6D5EC-BB1A-7BFA-FB15-994C66F4A7DF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09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EB9669-F8E6-6CAF-0872-4C4221B9D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350" y="3390900"/>
            <a:ext cx="14400000" cy="13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3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C2FA1-1B34-7F24-897A-6D5C716BD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933297-2B11-E7B7-D275-91CBDCB1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8C0EC3F2-D3DE-9ADF-4BE8-233B02C2D8D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36900B8-08FA-5781-1B06-0BF641BA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2E05B5-7A66-EB27-9234-CF2E46D42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E3EC3F7-5B11-2E3B-B0F4-1C4368E38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D91DF1B-3D76-CC27-E715-5A682F056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72B57F9-FD47-FA18-991F-FAD24B652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02ADBA2-D957-EEB5-CAC4-895B3E283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2813CCB-AA63-F5B7-85C8-26E7E8427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A96AD07-1E4E-DC14-9613-1D11267D9C14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>
                <a:solidFill>
                  <a:srgbClr val="00577E"/>
                </a:solidFill>
                <a:ea typeface="Gmarket Sans Light"/>
              </a:rPr>
              <a:t>ps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실행 중인 프로세스의 정보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(PID, CPU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사용량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메모리 사용량 등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PID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프로세스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ID, TTY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연결된 터미널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TIME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누적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CPU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사용 시간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CMD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실행 중인 명령어 이름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2C9E88B-691D-0282-8ED2-A9EC7EBC432B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10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184063-B5A8-7577-2092-91E1B6479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000" y="2714569"/>
            <a:ext cx="10800000" cy="253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8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A3DE49-59BF-560E-37AD-0C967BD8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A97CE14-A629-B4E9-BC6E-9A3A19CFA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1AF32249-E242-35D3-58CD-24462214E43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0F26014-2C8F-224C-79F3-4ADD3386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9324DBA-2F03-C474-9B31-8BBA3FDB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7C5CD6-4354-B309-ED56-272D9195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93FDB7B-7466-CE33-B09D-DFF34394B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F701E3-F8E8-D91F-B7EB-BCA03F6BB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BB62711-D885-548F-DD72-735718B7B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FABA845-22DD-D358-9692-8E371F97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1C6DBBB-46BC-0587-67AB-014719242D6F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 err="1">
                <a:solidFill>
                  <a:srgbClr val="00577E"/>
                </a:solidFill>
                <a:ea typeface="Gmarket Sans Light"/>
              </a:rPr>
              <a:t>ps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 aux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ps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에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BSD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스타일 옵션을 주어 시스템 전체의 모든 프로세스를 자세히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7928122-96C5-FE28-46F0-9D2CD2E07EC4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60E8E9-0013-C97D-59B7-FFB1FEFF4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3884" y="2720631"/>
            <a:ext cx="14803916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9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2BCB48-994A-9061-2528-076C0EFB7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B8E56E-C1E9-F553-C5FB-2B2342FB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B02AA8E-1CC3-072F-CC09-C48E2DEDB21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C20E39F-9A6F-BB2C-A17B-F2329F72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904301-A406-C814-CE78-49AAD921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5C84590-1D6C-97A9-605E-EB3924911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4145692-DA19-6EA9-26BA-EE6006DDE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87B1EB6-84E0-4600-5D63-91BE0826E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9AD454A-9879-9085-7D91-E7EE2DE48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A2BD14D-D121-6937-E282-551E105D3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63FAA66-8B0F-7292-7F3C-4D62879F2D7F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kill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프로세스를 종료하거나 특정 동작을 하게 만들기 위해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시그널을 보냄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(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무시 될 수 있음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kill -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9 –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강제 종료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57E055A-1AB2-89E2-63D6-BCC608F9C689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B4DDA8-9E3A-9BAE-10FF-A72AB2810C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198735"/>
            <a:ext cx="14400000" cy="36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5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89F749-802E-EE42-AB70-BD643ED23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6ECC0A-C8F5-F6FA-945E-8BB323F51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6A3AB77-D420-635A-47E7-17CB6475AE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5AC25D5E-36B8-F6E0-B8BA-C4374BA8A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5B8F165-04A8-CC6F-DC38-37DB892DC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9FAB66-A666-2313-E8F5-F657E8B5F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70B863-163E-811D-D4AF-679DC022A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33E92BA-4C63-C952-3A3C-76323634F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FB28CEC-12BC-47E4-60CE-5569BFA2C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17BF82F-0EE0-33D2-6669-939FD53F7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C0A9589-287B-A017-3D55-AC6D83AB4B03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exit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리눅스 터미널에서 셸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(bash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등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을 종료하는 명령어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exit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하고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enter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치면 터미널 창이 바로 꺼짐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1E2ED29-4177-4248-BCF5-3B4DCDE49CAF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1EE97C-7396-D8A1-80C9-268DA188E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9250" y="3634698"/>
            <a:ext cx="10800000" cy="5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55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59ED2F-B63D-66E6-A192-BBCC27A21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9CD2A6-DCDA-259B-BB29-876E6107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4FCF5F5-AF92-0A8C-D8BD-080D6FA22B6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65A9B8C-1D38-90A8-062A-C7D9F17C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8D05120-47C0-5619-6415-6733A0E31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2FD1F0C-662F-1280-0E3C-4EAA5C6E8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7F2E6F-D284-0269-6390-422627323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A3FAD8F-E463-AF51-7983-B7A381D20898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962DA6-FB56-C144-8914-BA7776C42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003" y="1988701"/>
            <a:ext cx="15317993" cy="714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5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B4DE3-6B6F-7125-D2B0-688AEE36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5A95D8-8CFB-430D-A7AD-1DBE263A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D385ED6-E66F-1EA6-353C-3D2DF4DCD18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E51141D-DEE2-B17D-E570-2C8B3F2F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5FB9AC-2828-2E75-8C34-238ED741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D845AB-B99A-66A8-0988-6DA62CC3E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1359460-84A6-AAB9-91B1-8C908BE25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E4D0E8E-BB4E-79BE-0C43-1940A5D94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87D4432-E9F0-7787-78ED-4126212B0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F405264-D47A-77DC-54AB-00252D0A1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9104EE8-E165-A63B-133E-93F0AAE4470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uptime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시스템 가동 시간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11B084C-90A9-0FC8-37C2-903CB4881BBC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15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F44571-1CAF-02DD-9204-D282EB81B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3325215"/>
            <a:ext cx="14400000" cy="8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2A1018-3E9F-D925-1383-AB39AD89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E0A373-23B5-8D01-4DD9-25B5CD79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1BF65FA-EAC7-1299-E699-1AD7D112FAD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79D73E5-22A5-21DB-7770-4BD02C50C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C972DC-3272-D608-2324-E1552D32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08ACD4-3155-0BA0-EB67-E8BECA256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F5FB9E3-D088-3DC9-DF11-A73465271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6FF2E9-BFA4-2F96-107C-7ED3850D3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9AF3C18-7851-08B6-3D93-D811BB46C3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C9E6D70-D274-0B88-48BA-72C20EF21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FF8CC7E-6AB5-275A-3E31-C082A68B2E21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top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실시간 시스템 리소스 확인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246C8A1-E9C2-5EAC-790D-7E8E1F698A0E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16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A2D122-9F89-A900-32DE-8B0DB88C6E7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29" b="40962"/>
          <a:stretch>
            <a:fillRect/>
          </a:stretch>
        </p:blipFill>
        <p:spPr>
          <a:xfrm>
            <a:off x="4108207" y="1894840"/>
            <a:ext cx="1026208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5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3F455-B7FA-301A-CC77-AB97101A0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31386A-6BB7-EC86-86BE-5AD78F62E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1540526A-F437-456B-4003-08037AD5BC4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D1483F0-38EB-2414-2CF5-1942D4AC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011953-A2C1-353D-1DC2-751D5071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B9E7B8-36B7-BE3E-493D-EF26D1D9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8A069D-CD1C-86B7-1609-FA7A1EC89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13BDBC1-0411-80B7-CE5B-6AF49D2CE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BC27718-2A60-918D-F854-DBB91AC9B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9784F5C-DBFA-AD3C-C7F5-539EEE302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20101FE-6DC7-A5AE-0079-97B3B4AA3E49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pwd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현재 작업 디렉터리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D7D65DE-4966-7F20-F4B2-0A2B916DCD15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17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AEA782-0F80-140C-4EEF-CFCBEA37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3238500"/>
            <a:ext cx="14400000" cy="13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1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8EFB6-45DD-8C95-C9E2-F7AAE5CA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6469A2-6398-0D71-9264-C75C12AC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AFCBE37-71FA-9EC5-6892-A38E4B829EF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1A8EC5D-CBC2-7315-FD9F-C3A537AED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4EFB81-8371-6C1A-BB6C-DD30B120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752A6D-D3E2-654D-BEB3-47C551190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22D4C6-B518-B102-993E-C1680ED72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BCDF3E-29EA-6C78-E0CE-46F86C994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A7D3FEA-E547-960D-4AA7-77DFA89AE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3691CC5-A660-AA04-1BB1-D6EB9C48F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F343938-EBE0-CFCE-53E4-0380F82D4124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ls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디렉터리 목록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2129718-D38B-E71F-1ED8-1C3CF1A8E747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18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C39692D-1B8A-3F8D-F63F-25B01A3DA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000500"/>
            <a:ext cx="16928287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5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man [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명령어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]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-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명령어의 매뉴얼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설명서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을 보여주는 도구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415DA5-ED85-5C00-AA54-52D09F241A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437" y="2538745"/>
            <a:ext cx="7921625" cy="38128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397C09-B097-6405-E988-39268A0496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716" y="1828800"/>
            <a:ext cx="8345065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5CFAB-58D6-0BCC-F2DC-0BB8863C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18A4A32-138F-3BEB-613A-56888306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17ACE756-900C-418B-1589-F71B5A42BE7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A28968E1-36B8-BBD3-F283-730E91541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BA5F512-266B-E850-44DB-AACD6B4A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761D59B-2830-E326-40FA-D005C29D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ACF1D3C-7EA5-9BE4-EF02-39A9CFA0E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24F2DE9-3F94-0789-9A62-E444B8BE3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88982B-89C4-D627-ECFC-AD356D496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88E006E-F11C-9FC0-7744-E4F2EEA5B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0570C50-09A7-8C87-03BE-C1CCFCBADB57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ls -a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모든 파일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숨김 파일 및 디렉터리 포함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형식을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71115D8-BC1F-60ED-3D65-F9B4503824FF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19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07F631-AF09-A98C-9A60-5BC3D56D9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3467100"/>
            <a:ext cx="14400000" cy="16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6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04DD2-116B-C65B-5ABA-D98872BC0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CD0405-544D-F70E-E43B-7046B654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13B4534-E383-FB02-1159-68AB3C144B5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E33E65C-8C3A-2A56-EE31-5877A3157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22C902-FA46-3ABD-C993-FAFBB5B4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AF2B50-9232-AD3B-48D9-75A3F353B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03274D3-3184-9271-0694-CCF5A9ABE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CA6A37B-30A0-C559-DD7F-79806D1F6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48CA54-9079-E037-53FF-BD8B1E6B6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86FA71E-B46D-07CE-AD71-0F7FF8ABC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B8C4E5D-B134-F928-F804-F81EFAA4F1F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ls -l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자세한 내용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권한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파일 수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소유자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그룹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파일크기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수정일자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파일이름 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)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을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A7D176B-ACE9-AEFD-7A9B-ED12F7DF2AA5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20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0943E4-1383-3ABE-7188-86DE995F6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4000" y="3066036"/>
            <a:ext cx="14400000" cy="16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81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CFE7CC-B31A-8BF5-1824-AB7D2DC41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768FC67-4F74-9D84-FEE7-7CB07B66B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C942E47-EC7E-F07B-EA11-B9DCD4A7773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09EBC04-F4F5-2A6C-61B2-3CEA0C15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2A5977-5EAE-6A29-912A-E9890CD1A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AA95A8-2130-A62D-4F19-C731AB66D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67A8343-13BC-91A7-B1AE-9D0C5F21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787CA7-43E6-B211-C146-08C9A5C56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C8E711-5497-3C46-AE2C-92994BCCB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CE06DF9-799D-B3FF-5DB2-3D4B5D265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7768480-8E1F-EE7B-20BD-CEF1841E2107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ls -</a:t>
            </a: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i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각 파일의 </a:t>
            </a: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i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-node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번호만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54C5F5A-6942-F1AB-1EC5-9A725476AFDE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D598FF-F592-FEFB-0069-CA301ECA0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620" y="3339116"/>
            <a:ext cx="14400000" cy="11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9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EB932-529F-74E8-59D3-8059725A7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C02A87-0771-1261-AEA1-0A656C58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8E1696F6-E041-7397-40F7-59E30DA7A1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3EABD52-00DC-1C76-1449-AAE8AA3D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1188F97-9885-E8DA-9113-2E5D31C8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C4A97E-3683-FCC2-587A-B8E6F437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EC4589-1534-C2B0-72BE-578279B99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9583C91-D4AA-0DEF-C06E-707D9243C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29D45C8-03FB-97A3-9CC2-798EAB1B6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3FA1D19-468C-A88E-023E-17A94B3AD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597841D-D0AD-09CD-578A-9D1156936358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cd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디렉터리 이동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(.., ~)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6E44540-7A27-FDB5-3F5D-6E92063C71A2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dirty="0">
                <a:solidFill>
                  <a:srgbClr val="00577E"/>
                </a:solidFill>
                <a:latin typeface="Play"/>
              </a:rPr>
              <a:t>22</a:t>
            </a:r>
            <a:endParaRPr lang="en-US" sz="3400" b="0" i="0" u="none" strike="noStrike" dirty="0">
              <a:solidFill>
                <a:srgbClr val="00577E"/>
              </a:solidFill>
              <a:latin typeface="Play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9B55FD-E4D1-D588-BA68-E00E4CBDA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3314700"/>
            <a:ext cx="14400000" cy="15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17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D9FE8-F30A-8F66-8EE1-DC17E1FB4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A1E612-95B7-E8AD-7CFA-6D42375B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63BF275-A7DC-EC7D-86B9-DDCCD6D5988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2BB951D-CB30-CB27-953B-0A4024105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F6DF21-328B-E735-5D39-509ED35A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826ED3-0E64-7CFD-D44E-DB200EFA2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77E8CB0-54B2-E346-2AE5-59B8771AA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E987D7E-C805-312A-D68C-CE40A427A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E62201E-DD16-1310-F530-8ED83FE6D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8F4BD1E-8136-0A3C-03B9-E1BA1761C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7964C34-2704-1F68-0C87-7C8F4FCA51AC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cd ..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한 단계 위 디렉토리로 이동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91EE75-824E-6A88-B18B-928B8C689F38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dirty="0">
                <a:solidFill>
                  <a:srgbClr val="00577E"/>
                </a:solidFill>
                <a:latin typeface="Play"/>
              </a:rPr>
              <a:t>23</a:t>
            </a:r>
            <a:endParaRPr lang="en-US" sz="3400" b="0" i="0" u="none" strike="noStrike" dirty="0">
              <a:solidFill>
                <a:srgbClr val="00577E"/>
              </a:solidFill>
              <a:latin typeface="Play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73D5EB-CCF0-53B6-8A65-E371FC9ED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4000" y="3173345"/>
            <a:ext cx="14400000" cy="16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1DD68-F06A-4C2D-B434-1E59498F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347F94-4E9E-CC91-E1E3-4B0B5919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0B02783-E6E4-AF7F-DC75-FF61FC5544A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F73EA3D-FA0B-0889-3B0E-10DBA70B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047759-31AD-C868-F097-D2925209F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741471-3098-69F6-8CEA-A697B34A5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D2D6D29-8888-C1B1-E36D-73D319352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2ADD014-315C-B6C9-BFFB-AAE4B934D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22C41D6-F2EA-731E-3ADE-48474FEDE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91106D6-0087-4681-7C32-FBF20C2E6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201D9F7-C8DA-C020-8B32-255EF8763918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mkdir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새 디렉터리 생성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E6A8857-7C0D-B6D4-8295-D26382190876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dirty="0">
                <a:solidFill>
                  <a:srgbClr val="00577E"/>
                </a:solidFill>
                <a:latin typeface="Play"/>
              </a:rPr>
              <a:t>24</a:t>
            </a:r>
            <a:endParaRPr lang="en-US" sz="3400" b="0" i="0" u="none" strike="noStrike" dirty="0">
              <a:solidFill>
                <a:srgbClr val="00577E"/>
              </a:solidFill>
              <a:latin typeface="Play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1D51F9E-2715-1CE0-FB0A-8AE996303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4000" y="3538948"/>
            <a:ext cx="14400000" cy="6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9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5FAAF4-C769-C6B9-1AB5-1F4AA6CAC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E27248-FA6A-0A1E-F953-FBA76D0C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1690710-21E4-B646-F00C-767824AD9A4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EA49C70-E80D-8302-C9ED-F6314B23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FF40137-4362-3381-0C2F-B14193AD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F85A42-CBEB-33D5-2263-9489E264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F59482-2C5E-6D58-8DEB-08BC40EE2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AA03F21-C6D6-E41C-CD55-3CC2DB6D1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C019AF-B488-5637-9EF4-37016B860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83E533D-DBCB-7537-E96C-A27A9E388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75AE43E-2737-04B4-2722-525ACA388685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rmdir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빈 디렉터리 삭제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8C45700-97DD-B483-D5BE-C6DBCE51B53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25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9C85E9-DA78-9882-6254-5C7C4ABDC0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3225633"/>
            <a:ext cx="14400000" cy="15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6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EAC3E-89B2-EED7-4EEF-E19C83999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B9C421-6779-AEE4-D8AC-C82FBEAB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25F4D17-4D16-E808-5211-96C2B7ABAD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5A89A91-AEBA-6A0D-4FF5-BEA82FEA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943C6C-F744-F5B4-7122-8DCF85D0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6F99D6-6ABD-8E12-0157-23D7AA3FC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FF3A75-4E20-7B23-7D85-BED9F83ED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B1EC8CB-9CBE-EB92-1908-432FF17E4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4717D9B-1AF3-4DC4-DC63-D847B3010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87963B0-370D-F5CA-AD46-433234A94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C48BB31-9659-25DB-4DF7-0E3FFA39B26F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cal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달력을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A95AF9C-6676-1B23-AE98-CF19218C9E8E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26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74619E-5F98-B331-715F-D93C6EC70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650" y="1990271"/>
            <a:ext cx="8323200" cy="3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04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31C25E-36ED-13F4-A996-61F40F23D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D5C77D-1707-DAB4-108C-6167F75A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6FD5B52C-AE8C-1F50-A15F-76FF51CBBF6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21AC47F2-DF5D-287E-ED5A-7511DC623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7CDD0F-A5ED-3E75-2999-457EE6A75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6182273-4081-D38F-72F7-7C7101EFD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0DCEDF-94CF-C9D2-808C-D03C554CD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490BF6C-0F93-C83B-B200-380F9B080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3A0417C-9929-C04A-041E-3130CBC6A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9A5A645-E773-F4F5-BD66-790070A07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6539123-4F64-6A4A-9F5D-3C643D76E15C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rm -r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폴더와 그 안의 모든 내용을 재귀적으로 삭제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E2032CD-CD8C-82EC-D98F-1BCD269CEED3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27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7A277D-1A64-FBEC-9778-211D76862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809914"/>
            <a:ext cx="14400000" cy="23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5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14A72-8A92-919B-EA8E-509BC4DF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CFFCE8-D8F7-94DC-F7DB-AB394C4C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10E7B38-279A-2D94-12A7-FC25D382E92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377033B5-65FA-8903-7EB7-7A7F5D2E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55CEF71-8CF7-158E-FAFC-42F2F697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10877F-2213-3329-A0BC-9E4392BC5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DB8FBB4-BFC4-0F74-BF3A-DA244EC84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0C4328-0A03-7DDE-C042-9331D0861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1098552-4AEF-8047-18E9-F5DDAD750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F2CDB9-BC7C-02EB-0BCC-24C24E157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978D1A6-64A5-B6EB-655A-DC7FC5E01679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touch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빈 파일 생성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B9DC1F0-BA59-B115-5FFB-3EDD228F492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28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64B52A-9FDC-611D-8790-D6BA92DDF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350" y="3277096"/>
            <a:ext cx="14400000" cy="15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5D4B0-9AD9-9339-664B-1F3F69F8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8E4047-0966-4F14-694F-84AC315F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0D5775A-7A42-ADE1-A32A-F05B1896107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9C88EE5-2AA1-8BC5-2C80-8ADE6610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C15C07B-9A3D-B2D8-4614-DC8719A3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5D20312-E97C-C509-60DD-027912924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CFF36B-FB53-2113-7E26-4CF48DBD8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54ADB0-38CF-F5BA-6749-9B5A918F1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6271237-68BE-2EA8-C649-A9BFEA686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02228EE-BF4E-84F6-44FC-04DCD2190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12A6D9B-DF99-6475-CA9B-EB1F646F5F20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[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명령어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]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 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--help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-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해당 명령어의 사용법과 옵션을 간단히 요약해서 보여주는 기능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7FEF1DE-1A1F-8609-BF1A-0BCC67DF24C5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24118F-151C-2AFC-3B6E-737FE1E31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0523" y="1790700"/>
            <a:ext cx="11707274" cy="44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70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19356-88C8-CB27-F18F-FE0ECCD82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EE2263-BF66-0339-FF93-7101EAE0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F7F7C97-5E02-BDEF-B375-AB35F9E3D09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D947FB5D-8B38-7B57-CF50-E27DFC96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32965B-4642-8C90-90C2-1B0F1DD9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F126B5-8550-4006-2B9F-B788B4156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8C95B49-F176-C6D7-474C-8749626C9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5CC198-B91A-EC6A-5FB4-0D727AE7D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B5FF3C9-7F5D-E80D-29F6-647B98F6F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34DC689-B0D9-D250-7036-A9BB9DE35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58369C6-1A36-3746-FA15-14B4BD327776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touch – (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기존 파일 존재할 경우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수정 시간과 접근 시간을 현재 시각으로 변경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303CE34-5D58-644E-6C2C-E885F3BD169D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29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D4BF90-713C-38D6-5974-A26B33A8F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438" y="2025650"/>
            <a:ext cx="13777123" cy="361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3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6BA57-5941-BD21-0747-7715FFC35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9016B9-A073-F331-73CA-E08DFA61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E4B6745-0579-63BF-CB72-16F65889261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C6D25BD-D52F-B953-4016-A40E3399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59976CC-F1FA-511B-A875-4D8612C6F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68AD50-FD77-B2A1-80E7-5A4D8FDDC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6251F3-6844-CA01-1121-F6F98EA2A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65E3D94-1005-52DA-B2E2-A63474FA2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ACBC0F0-D6B3-12DF-3899-8F0CEDD2F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85E377A-51CE-2DC8-7B8D-C81E91C84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508E90D-DF0D-2689-91A9-F52D80331F50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cp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파일이나 디렉터리 복사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4A5458C-C3DA-0A1F-7226-9252BAAD54C9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30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532D29-299F-7747-22F5-A698FF64772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5912"/>
          <a:stretch>
            <a:fillRect/>
          </a:stretch>
        </p:blipFill>
        <p:spPr>
          <a:xfrm>
            <a:off x="2039250" y="3130575"/>
            <a:ext cx="14400000" cy="14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34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E5B1A-17DA-6A83-1131-C5460E69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C6C106-0559-B2F1-76FD-9C976BED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34A8765-E690-3927-E91C-9889FB23E76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5F043C0-AC99-D100-58CE-F7B267E4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5B782-AEBB-9E07-F670-9BA6E5F5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FFC7A2E-617B-2B91-41AA-51E68137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48DB02B-E68A-B558-29A0-F42A659D3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02F542C-7935-A872-A964-E3BDA7FB8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BBE80F-FD05-93D1-7E2A-3D122D553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B9DA6AB-8809-65AC-624E-4795DDD63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B322ECE-DF86-5E30-6BC2-1BEA7A75076D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mv –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파일 이동 또는 이름 변경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260CD0-AE47-CECB-F797-B151C41778B9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DC3BFA8-98AA-31D9-E3C3-90F31D2E0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3290" y="2185280"/>
            <a:ext cx="10174120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27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A15E6-8EB6-3012-B41C-57A4D60DB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9A7293-5987-B835-F7C2-F5FA225C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C7F4899-57E9-8020-1947-8790E16705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302C52A5-C99C-4F40-3CB3-8720E2D2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01DB57-4597-9043-8B5C-01B7035F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DC296C-6C39-A65E-2FA5-52A8A26E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3F01520-CC7E-7EDD-7BA3-914C9D67A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2E05C40-97DB-9F74-22A8-212515462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552C1D1-239F-C4A6-0D6D-9C8A0E4EC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A3694D-720E-86E3-2195-E4D2136D5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B4445A7-4B51-363B-D865-8F1D3ECBBB4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rm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 삭제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215E675-64B1-03DB-E8DF-D9F64570D8B3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0791A8-3493-96CB-0BD8-F63266776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762682"/>
            <a:ext cx="14400000" cy="237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54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148AF6-8670-4235-2740-B6C348B5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76332C-A75E-6A1F-7DD9-A5A7DC6B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2550E1C-0FDB-68E6-11E2-51684E5F71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E641F55F-3CFF-EE8F-80C0-C965C725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66D2BB-985E-FA87-D3E8-04BCE7B2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3A2AD04-DC0A-64D2-E155-88C14B5CD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B682D51-7E4E-4E51-DC8A-080572BEE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6652E12-9B07-6AC3-A2B3-91CF46C94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2F55552-3714-2BAB-183B-BB46E515E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DCB13BE-28F3-7D68-33C2-24A1D0197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DD9A322-BDAE-02B4-236A-F033B92D50D5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cat &gt; 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 생성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입력 끝나면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ctrl + d )</a:t>
            </a:r>
            <a:endParaRPr lang="en-US" altLang="ko-KR" sz="3000" b="1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BB48F62-E7F7-6311-BF7C-E09EDF99B50E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09D21F-42D8-F3D8-48A5-696BD71A94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48929"/>
          <a:stretch>
            <a:fillRect/>
          </a:stretch>
        </p:blipFill>
        <p:spPr>
          <a:xfrm>
            <a:off x="1995700" y="3363528"/>
            <a:ext cx="14400000" cy="113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77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3F302-010D-0C48-F65F-7099395D8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9D3D06-7AE1-06C3-973B-A7F7A0EC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78AB3A6-887D-7827-3C73-7C99A089DC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1EBED3E6-0F09-D25F-A22E-5CB01D3BD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E07E4F6-AD79-00D6-603C-C7200EE5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3E49337-DFEE-E6D2-DA32-DB18014C2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A5A21E-270B-FFCA-C52C-689D4F7ED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CD69A9-DBF0-1A90-40E0-1D2D2D1E7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855AC7E-466D-B9D8-70F6-F0AEBDC62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7B524B8-A4FB-1A24-2BEC-2546E89E5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0F19E89-DF7F-A9A7-FB40-AA029AAF3CC1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cat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 내용 출력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D3063F-7BFA-861A-E0AE-06AACC6B03CE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34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96BC4D-BC2A-9591-2908-B56DAF2E4C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7640"/>
          <a:stretch>
            <a:fillRect/>
          </a:stretch>
        </p:blipFill>
        <p:spPr>
          <a:xfrm>
            <a:off x="1995700" y="3314700"/>
            <a:ext cx="14400000" cy="116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59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F2B36-BBAC-6ED1-670F-98AD698E5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FBB7F3-9C24-5AA2-CEA2-FF7B3A65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C5BFF46-427B-F001-3579-33E9D4AAC51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24EDC29-A927-4101-1824-7C61B5C1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9E41CC-47D2-1699-1F65-6A78362B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7C5E489-8C05-31DE-916D-D753621D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A17403F-CB1B-B729-78E9-FBBC209FD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228C76F-CF27-045B-8EC8-D51587CAA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4A044E9-B8D5-44AD-5ECC-DE905C87F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7235DC0-D014-BBFB-6C49-498AFA7F9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EDE0C67-2C50-DC42-02E2-55F71E36E728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nano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파일을 열어서 직접 수정하거나 새로 작성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Ctrl + O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저장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Enter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저장 확인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Ctrl + X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종료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54DD4C8-8270-C606-26E1-F51994C82E8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35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259805-34AE-8B42-5CE4-FEA9F59CB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624" y="2044700"/>
            <a:ext cx="9678751" cy="3810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E8C17C-5B8F-3C20-FF53-F2CDDE661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1695" y="2865173"/>
            <a:ext cx="311511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88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0D0F1-2F32-C7D7-9EF3-24E5761C1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FB0312-D630-0A22-F68E-E659CE3F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5A75088-8533-2847-64B4-59567F279CE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D1A6537-F558-AE8D-2DDF-1DC31CDB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4A67AB9-E0AF-7ACE-BB60-6733052E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C4BDC3D-9832-7F5C-32F0-5FD9A9D65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10DBFC8-2C6C-2CD3-EBBD-4EB402E3F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64719C-522A-1BAF-2DB6-0566C0CA7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DDC4CF-5A41-D7C7-22AB-FD66885D8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561503B-D643-A693-58B1-B591446A0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8B3C813-8D43-7D23-ECA9-BCD54341DF3A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vi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텍스트 파일을 편집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할 수 있는 모드 기반 편집기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en-US" altLang="ko-KR" sz="3000" b="1" dirty="0" err="1">
                <a:solidFill>
                  <a:srgbClr val="00577E"/>
                </a:solidFill>
                <a:ea typeface="Gmarket Sans Light"/>
              </a:rPr>
              <a:t>i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 :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현재 커서 위치에 입력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, esc :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입력 종료 → 명령 모드로 전환</a:t>
            </a:r>
            <a:endParaRPr lang="en-US" altLang="ko-KR" sz="3000" b="1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7493D7A-091E-1DAF-ABF9-ECA7E3F6E645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36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C5994A3-CBE6-9C73-44A7-6B5DC9A95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555" y="3980980"/>
            <a:ext cx="1038370" cy="6477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F9404FC-4E3E-327B-27F3-42E955344C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1362" y="5554628"/>
            <a:ext cx="2495898" cy="4858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F304B98-CFC8-88B0-E879-79F3794CE3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5393" y="3921187"/>
            <a:ext cx="1648055" cy="16385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818079-66D0-316D-BCC9-C54915F569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20400" y="3970820"/>
            <a:ext cx="4420217" cy="1762371"/>
          </a:xfrm>
          <a:prstGeom prst="rect">
            <a:avLst/>
          </a:prstGeom>
        </p:spPr>
      </p:pic>
      <p:sp>
        <p:nvSpPr>
          <p:cNvPr id="28" name="TextBox 13">
            <a:extLst>
              <a:ext uri="{FF2B5EF4-FFF2-40B4-BE49-F238E27FC236}">
                <a16:creationId xmlns:a16="http://schemas.microsoft.com/office/drawing/2014/main" id="{C817C346-5219-3FF7-183B-E2D7A8B39AAD}"/>
              </a:ext>
            </a:extLst>
          </p:cNvPr>
          <p:cNvSpPr txBox="1"/>
          <p:nvPr/>
        </p:nvSpPr>
        <p:spPr>
          <a:xfrm>
            <a:off x="2858318" y="3174528"/>
            <a:ext cx="3243232" cy="9929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1" dirty="0" err="1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i</a:t>
            </a:r>
            <a:r>
              <a:rPr lang="en-US" altLang="ko-KR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ko-KR" altLang="en-US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누르고 </a:t>
            </a:r>
            <a:r>
              <a:rPr lang="ko-KR" altLang="en-US" sz="2400" b="1" i="0" u="none" strike="noStrike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입력</a:t>
            </a:r>
            <a:endParaRPr lang="en-US" sz="2400" b="1" i="0" u="none" strike="noStrike" dirty="0">
              <a:solidFill>
                <a:srgbClr val="00577E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5C8C8A83-CCCD-84CB-41D5-A7A6DD89331B}"/>
              </a:ext>
            </a:extLst>
          </p:cNvPr>
          <p:cNvSpPr txBox="1"/>
          <p:nvPr/>
        </p:nvSpPr>
        <p:spPr>
          <a:xfrm>
            <a:off x="6514735" y="3083762"/>
            <a:ext cx="3766004" cy="9929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Esc </a:t>
            </a:r>
            <a:r>
              <a:rPr lang="ko-KR" altLang="en-US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누른 후 </a:t>
            </a:r>
            <a:endParaRPr lang="en-US" altLang="ko-KR" sz="2400" b="1" dirty="0">
              <a:solidFill>
                <a:srgbClr val="00577E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:</a:t>
            </a:r>
            <a:r>
              <a:rPr lang="en-US" altLang="ko-KR" sz="2400" b="1" dirty="0" err="1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wq</a:t>
            </a:r>
            <a:r>
              <a:rPr lang="en-US" altLang="ko-KR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ko-KR" altLang="en-US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입력하여 저장 후 종료</a:t>
            </a:r>
            <a:endParaRPr lang="en-US" sz="2400" b="1" i="0" u="none" strike="noStrike" dirty="0">
              <a:solidFill>
                <a:srgbClr val="00577E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B6A32270-EA05-F2B8-0038-D1CE0A682C4B}"/>
              </a:ext>
            </a:extLst>
          </p:cNvPr>
          <p:cNvSpPr txBox="1"/>
          <p:nvPr/>
        </p:nvSpPr>
        <p:spPr>
          <a:xfrm>
            <a:off x="10232611" y="3174528"/>
            <a:ext cx="3766004" cy="9929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1" dirty="0">
                <a:solidFill>
                  <a:srgbClr val="00577E"/>
                </a:solidFill>
                <a:latin typeface="Gmarket Sans Light" panose="020B0600000101010101" charset="-127"/>
                <a:ea typeface="Gmarket Sans Light" panose="020B0600000101010101" charset="-127"/>
              </a:rPr>
              <a:t>저장 및 종료 명령어</a:t>
            </a:r>
            <a:endParaRPr lang="en-US" sz="2400" b="1" i="0" u="none" strike="noStrike" dirty="0">
              <a:solidFill>
                <a:srgbClr val="00577E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20B766-E69C-2991-1603-BF105C6AA0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0350" y="2251525"/>
            <a:ext cx="10800000" cy="46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5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46747-5B36-EBFF-FEE6-B20E139B5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509A04-2F16-CDAC-18B3-AB5BE272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D95FEED-0662-B707-CE9D-D4A8F3CE246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0D6416E-992A-6242-0C1D-47BD6EC6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0E38F8-A3A8-F027-220F-C9D1D043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72CD0BE-DE06-DCBE-BD2D-1144005EC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0F1AD81-7B1E-86E9-E50F-C8560A992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A0C414C-37EA-1F3C-B84F-40DABAA82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9A26741-6429-DA49-E6EF-2940FCA5D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B09BF3-DCFE-4972-0EFD-50B982285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ED3F99B-67AB-FD35-D45B-1EC322EB79C6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wc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줄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/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단어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/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문자 수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89B7B3C-0AD1-4CB1-C7D7-01433FF073C6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37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965D16-535F-1A96-4671-31F976D69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4000" y="3305701"/>
            <a:ext cx="14400000" cy="11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02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035972-67E7-55DC-95D1-27B69EF79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3DB5E2E-2EEA-E98A-D1C6-70902BFA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8C9E7057-863E-4C7A-1FB9-5DBFB4F5F8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8FDC82C-2724-8EE6-A01E-BF291591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FE4BDF1-91F2-C8DC-EA19-A99AB9CE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DA1DD0-54B0-EEE9-B9F7-36980F7A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B6F21CC-E304-0A09-51C3-5B0DADFC2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DE88CC-0C03-040F-478E-394914DF5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28C4ECE-9383-DDAC-1D33-E349528BA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10DD16F-6039-7D88-7A2C-133F431DF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84778ED-BEE2-A662-E756-EA3192F11435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stat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 상태 정보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50A95F7-4144-4CC5-5AE3-6744D90BBA36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38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241C74-49DA-2232-4792-7B4AED141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388817"/>
            <a:ext cx="14400000" cy="31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A964D-FA62-5A80-1906-AA14B6E0C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DFEB91-E133-2A2F-858F-B63B8316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FCD16C4-E8F4-4834-273A-A8D2A427DE5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2CEFE8CA-873C-80F7-F106-3DB3B116B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6184BC-C6EB-71DA-FF8C-0B78122C8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F22FC70-AB80-11ED-A611-5F4BA5F6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FC1C2F1-87CD-78F4-C72D-00BA8CBBD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0C0684E-429F-8FC2-596B-15873C776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94477D7-9B58-9B9C-A17F-51FB9B701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D4A6D2F-D6DC-AB6F-0550-40CF3C970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8E77D6A-94E8-A716-BCCA-25DF5F93B802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info [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명령어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]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- GNU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소프트웨어의 공식 설명서를 읽을 수 있게 해주는 도구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275A8B4-3907-B9E1-2CBD-521CC474CB24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2E697C-FA85-4EED-495C-241FDEF07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1404" y="2400300"/>
            <a:ext cx="5645192" cy="40262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E5E329-16A2-ED1C-793F-E4CDD852A5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5730" y="1822426"/>
            <a:ext cx="8516539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42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EFE8C-ECEB-11A2-B658-5D5DE6F9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2602B0-B53D-F49A-8837-C9263B846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838F167-3972-9BC9-3A98-671BF07E3A6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FF338E2-7739-5A69-9164-B5132A3B3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0A33183-5A95-4177-E0C3-416A200D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AC1ACE-1AEE-8FFD-08BB-EED6C7BD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7E4D64-7653-B7D9-6F26-EA019C123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ACD01F8-18CF-AFC5-316C-CC4006145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33265B5-0DF7-9570-E9D6-91A8B6B0B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7BBFA2A-4352-1860-5679-E91AB2E63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715EA322-656C-935E-0174-5568B9B9A7BF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grep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특정 단어 포함된 줄 찾기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E848CA8-1721-27F4-168C-65831A374E9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39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BB93C3-3D6F-99C5-7F72-39D6B319F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3430" y="2095500"/>
            <a:ext cx="14400000" cy="37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85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DFDA2-9AFE-BD6E-C6A2-7B268A03E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F4BA46-B4B5-BF1A-C689-54F1B6AF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ECA91AA-243F-9319-C804-75C24554401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63E5D6A-C8FB-B63C-8489-2E087A69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C4E1B8-C50D-917F-E3C9-93FD2DCB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4AE7337-C0BC-53C5-D465-55EBB7246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17515B5-EB8D-3601-649E-C8FE3C391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89A99AC-44D1-69C8-3E54-96EB9A87A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B06FCCA-4690-6981-75EC-AA3F06892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F0F5E1-7A6A-BEE2-5DD9-B7409C7AE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3A4D2BE-2D03-CDE9-6ECB-1B7B2E164114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grep -</a:t>
            </a:r>
            <a:r>
              <a:rPr lang="en-US" altLang="ko-KR" sz="3000" b="1" dirty="0" err="1">
                <a:solidFill>
                  <a:srgbClr val="00577E"/>
                </a:solidFill>
                <a:ea typeface="Gmarket Sans Light"/>
              </a:rPr>
              <a:t>i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대소문자 구분 없이 검색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9DBF100-9983-7123-C0E0-9970B986381C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40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84DE5A-0B61-5D8F-6D56-12BECD8948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1981200"/>
            <a:ext cx="14400000" cy="39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56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247A39-EC6B-CE63-147E-26473E88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1772DD-8CC3-2B48-CF52-5E67BF4A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E9FD1DC-6D22-C3DF-EC8C-B4097CA19B8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E2216068-4899-AE88-995E-0FBF2CE1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0A3015-8F4A-4EC5-D455-6D8628ACA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35EF56-A969-46F5-34BC-796837BB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C44FD4-81B6-59CE-1162-DC008684E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1B49797-11D4-2C74-5650-ECD1C8B53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5A647C1-42F0-6A10-9C35-B1C354B0B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BED492D-6D14-2E67-DB1E-F93C12C59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3DECF21-7491-AF0C-CBD6-B08D6B13DF94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grep -v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일치하지 않는 줄만 보기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EE39951-8C01-C4CC-F30E-12E5DDF2C00D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8805C7-2E65-B259-97D0-D79293560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410700"/>
            <a:ext cx="14400000" cy="30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18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7BD9CC-FB1E-408F-8249-B7EE47FB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549239-6C11-56ED-D931-0111D1138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4D116A6E-5BA0-2A0A-C33D-1A62E9F1176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E982ABA3-444A-E1FB-53AE-98A87B00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6694B52-FEC6-F2AA-C3DC-3C26DD830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3212547-D5DD-3300-89D1-E977B012A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196409-E9C3-58BF-6BC3-2B8E1CA21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4EEFE15-631A-5AD3-7773-896D951CA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3845C73-7569-F08A-C7F8-E467C3819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E25CB17-3CAF-7392-812E-2EEACECA7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FB42801-655E-1BD4-048A-F883BFD76936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grep -n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줄 번호 함께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C5B9AA7-43A5-16EC-4605-3381EE9AA4E3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2ECAB74-0D57-94F3-47CE-94645ED17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400300"/>
            <a:ext cx="14400000" cy="292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54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304FE-54E8-0E86-6EFD-6D28199F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D5735A-9384-3BF8-06D4-E2AB13B6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C52D7C6-8A9C-E0D1-0378-02A1E8CC518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0AD37E3-56C0-E924-17AC-58AD8506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7DD918-83AA-054B-DF10-3FE61BB3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B8F36E8-9A66-9053-61E9-483206D25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FDE7EF0-DD34-AC50-1B32-48D2AF845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ACA7D05-EE0F-A33B-3A7B-3B2F1DF3B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828F98C-C8BA-1A67-62A9-903A43689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55BFD7F-03DE-9A15-C2DB-316E2B76A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14D09A4-DCF4-ADF5-3BA4-A272646BC56D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grep -r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전체 폴더에서 검색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69371D1-D065-1637-3AA1-849DBEAB41E7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54F11F-7998-D2F0-4442-74C6FEA7B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628900"/>
            <a:ext cx="14400000" cy="30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2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BCB87B-EC68-5A3C-AB4D-2C6D0B8A0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F58AD1-2BBA-9162-071E-F93D6777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E9E2567-1663-0B91-E2AE-1111B9E47D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154B604B-182C-2883-BBFE-1BBE917F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15145C-64B5-BEA1-2EF8-F13807CD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7A88D07-0D8C-98F9-8AD4-DB0D66AF0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869AA54-610D-C767-B33E-FE1054679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1AF023A-A4EA-9486-5FDD-92AE4145A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4D24E31-929F-6751-B467-226BD4A97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2DB7017-95AD-6875-E03C-42EC3345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0DCE1CF-973B-9FF4-09B0-BDEDA4DB6EB2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ln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하드 링크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파일을 가리키는 또 하나의 이름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</a:t>
            </a: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i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-node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공유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원본을 삭제해도 링크는 여전히 내용에 접근 가능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7DB2E79-8728-EB6B-E386-E598B4166C34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44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4A8FA8-59DE-079D-6DD5-12DAF7041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350" y="2125515"/>
            <a:ext cx="14400000" cy="33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90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3650B-FD09-AAF6-8321-EBA27FA6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6FBEA9-23EF-AE83-3B24-FC895916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45CF29B-8D54-F472-B0C4-8DCF7257FDC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DA0534D-764D-8F3D-E11A-E060A4C6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AB87F6-556C-D42D-93DF-28C3303C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D6979E-197F-B429-0D10-20559F855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B2EC20F-71BA-8DFB-7C63-3789B74B9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8FCC25-4941-A887-028C-1654C4B0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26D422D-9DFE-FF0F-537C-536E29C82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C8A6498-2864-0D88-B357-9176CFDAD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6D949EFC-7CA3-52E7-C91A-22B2FF7BA6F7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ln -s – </a:t>
            </a:r>
            <a:r>
              <a:rPr lang="ko-KR" altLang="en-US" sz="3000" b="1" i="0" u="none" strike="noStrike" dirty="0" err="1">
                <a:solidFill>
                  <a:srgbClr val="00577E"/>
                </a:solidFill>
                <a:ea typeface="Gmarket Sans Light"/>
              </a:rPr>
              <a:t>심볼릭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 링크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원본 경로를 가리키는 참조 파일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윈도우 바로가기 느낌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원본 파일이 삭제되면 링크는 끊어진 링크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(broken)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가 됨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83B3598-22D5-5229-F00F-0C21A5882416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45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0F9126-563E-4A54-7296-2BF7C0E452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258060"/>
            <a:ext cx="14400000" cy="34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97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2FB2E-FA3D-63D9-14E5-3B4A30C9A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00F5FF-1BDD-4778-AD18-EE8B6382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C2A3C36-35B7-7088-B586-10012B045A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D21B5971-F66B-6E80-B188-2BEE92356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3C8E69-D960-321F-5DE0-B9D5FA93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12B8F3-7ACC-496F-E18A-A8A954F0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CDDDD12-E7C1-4918-DE11-925BB24CD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08D7F31-0FA7-26D2-BC5E-F888D75E2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A2403A-224F-83B7-5F9F-3E5E460AA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11FEDAE-B7E1-A0C4-56BF-C97772C48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EB9646D-3404-E206-73CD-CEDDF29B1C23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more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긴 파일을 한 페이지씩 보여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줌</a:t>
            </a:r>
            <a:endParaRPr lang="en-US" altLang="ko-KR" sz="3000" b="1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스페이스바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다음 페이지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b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이전 페이지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enter : </a:t>
            </a:r>
            <a:r>
              <a:rPr lang="ko-KR" altLang="en-US" sz="3000" b="1" i="0" u="none" strike="noStrike" dirty="0" err="1">
                <a:solidFill>
                  <a:srgbClr val="00577E"/>
                </a:solidFill>
                <a:ea typeface="Gmarket Sans Light"/>
              </a:rPr>
              <a:t>한줄씩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5EA830-B7BE-2FE0-7D9B-2F7BC2E259E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46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79640DA-F252-16E7-44E4-E70069781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2499266"/>
            <a:ext cx="14400000" cy="5868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9D610F-19D6-4A6E-7ED7-E7BA38136A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01" y="3619500"/>
            <a:ext cx="5569398" cy="21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47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079E01-25FB-AC88-FCFD-F7BBD4AE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C352D0-F61E-0D5D-1587-E347AD9C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5B47CCD-77D2-EFC2-C421-C3F8E9E755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1FFDAB0-D023-CEE3-14AC-6BB46192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0E283B-0667-01D7-5278-D02853CC8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9675D1B-9AC3-FCFB-9B79-CD5DDC63F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BD091C-995C-A5B9-8076-9EA233C95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1E46906-9E44-4E30-6152-8874851B7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D0372F9-3201-A28F-C80F-6B2E3AF04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41EDC50-5A49-E348-8902-6C8979C02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422D89B-2B30-F100-2EC9-8311D344747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head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처음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10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줄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F215CDB-8BD3-AD7C-B9DE-E5FC7F51DD38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47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BA3AB3-2D56-5916-DF45-BF534348B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289" y="1993900"/>
            <a:ext cx="1198412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8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242FB-ACBD-33E5-DAA1-B32F5BA9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6D0CEF-DDEE-D30F-F346-D3590305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F47C3B93-2F02-48D9-E9BD-69B4BB4C96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E4A4248-3A35-A185-D2E0-6AC2F544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71745E-DF56-B668-71D8-D10E6ABD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82CCDB1-6EE6-9306-4E39-49BB6FC9F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AF02A95-52A4-4CD4-0DFE-1C1B0D9F4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F20138A-0E8B-F136-1065-7F73D05AE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21307B5-A6E5-A3C7-5136-17E30EF45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1014E18-94AC-39D8-2653-2AE7C07CE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20F95FC-B4F5-3042-5490-42244E1957E3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tail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마지막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10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줄 출력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84F92F1-2560-EB60-0013-6F0414D70CE3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48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80B232-63F8-E021-6CF2-0D3BDF529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1131" y="1905000"/>
            <a:ext cx="1209843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0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5D8B0-7399-3E77-E51E-4013A91D7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CA7FC-8CCF-DEFD-5B5A-446E7F37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E480CCE-1E2C-8621-DA57-135E88EB8BE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AE54C62-1926-F755-CCBE-0A52196D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1A01E66-91B6-C31F-D776-5E3A455B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93422C-9A59-5BC2-836D-84EFBC72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A8E972-E3C4-772C-E493-B225CBC31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4B49B529-1895-555D-0AD8-553350BFFF1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04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B34A67-42E8-88F2-B432-1096010B0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637" y="1689100"/>
            <a:ext cx="11117226" cy="76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39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E719F3-E0A0-4EDB-96C3-458E0AB80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D2145D5-5627-B5A5-DCBD-CF7BDCD4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DE8037F-FD4F-3352-4A18-EF9178005C3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6727C452-332C-EFCB-47D4-6759C8F27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E85E8C2-9E85-9C5C-F04F-40647332E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BD9007-7132-B1D0-90A1-3E62969F8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961AF08-155F-C6AA-5425-7465531A9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B662CE-2E40-DE73-5097-DFAB7AFE2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7239000"/>
            <a:ext cx="16383000" cy="2019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BEA215C-9DAE-DFF9-694E-73B0675C9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70358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5EBC69F-BF99-6CD6-B71E-67D7D53DF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8199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7F8BF56-3309-420A-9517-1A7C573F04C6}"/>
              </a:ext>
            </a:extLst>
          </p:cNvPr>
          <p:cNvSpPr txBox="1"/>
          <p:nvPr/>
        </p:nvSpPr>
        <p:spPr>
          <a:xfrm>
            <a:off x="914400" y="780542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chmod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권한 변경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2FF58BB-1175-6C47-4692-2887D1D477E7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49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995CAF-E334-E864-12AB-8EE1BC695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350" y="1615440"/>
            <a:ext cx="14400000" cy="3046576"/>
          </a:xfrm>
          <a:prstGeom prst="rect">
            <a:avLst/>
          </a:prstGeom>
        </p:spPr>
      </p:pic>
      <p:pic>
        <p:nvPicPr>
          <p:cNvPr id="1028" name="Picture 4" descr="chmod 8진수 형식">
            <a:extLst>
              <a:ext uri="{FF2B5EF4-FFF2-40B4-BE49-F238E27FC236}">
                <a16:creationId xmlns:a16="http://schemas.microsoft.com/office/drawing/2014/main" id="{A4951DF2-7886-A486-09AC-71A77114A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1" t="11562" r="18000" b="18769"/>
          <a:stretch>
            <a:fillRect/>
          </a:stretch>
        </p:blipFill>
        <p:spPr bwMode="auto">
          <a:xfrm>
            <a:off x="6476999" y="4709718"/>
            <a:ext cx="5145781" cy="2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3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DE426-54CC-8D36-8A1E-6F0C155A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C2EE04-44C0-57AB-BEC0-2D34D9F97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C08F35B-187D-A667-0426-E8518494FEF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15512DB6-F961-CB9B-6CFF-6C4851B3D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2D8AA7-705E-E709-25DB-EAC97331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F6234E4-A4E7-BC90-3F50-28B253D88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89D7005-0F0F-6BB2-8EFF-8056F39B8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26BD46F-962A-A788-B3E8-A67B81070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45A8700-DB90-E31E-FA0D-789E96A74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4821AB5-1115-5FDA-3BB1-F7E29702D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9119C60-BADB-BE99-DC30-0AD0366BB14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sleep [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시간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]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지정한 시간만큼 쉘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(script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또는 터미널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을 멈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춤</a:t>
            </a:r>
            <a:endParaRPr lang="en-US" altLang="ko-KR" sz="3000" b="1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파일 다운로드 후 잠시 대기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,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애니메이션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/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출력 딜레이 효과 등에 사용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70B51D1-7E5F-9506-AA8B-6C93EF1FFF23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50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D3113B-008B-8C8D-92C9-AD7CFBB70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000" y="3097141"/>
            <a:ext cx="10800000" cy="10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50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ED3DD8-3B9F-BCC0-04E9-6549D803B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C26001-F0FE-E26D-4CED-62D15F4A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DD9B96E-1913-9532-A567-8F9EEEC7C4C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9B1925A-02EC-8D49-9808-A546A45D6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2F0C62-B889-69EA-17A0-AA4A9DDC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EB576D-1ADF-DC89-D819-3C3D4946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22D4ABA-C1AE-6A56-3790-92896F71A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DC1941C-75B6-2EB3-6A5B-FB8D061DB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440BEF3-9A7D-6830-28B3-8EBF21124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5870B4A-4D00-75BF-0B88-478AFDD77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3D61533-7D6F-F438-4D8B-8D4EB6686F51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Ip </a:t>
            </a: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addr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네트워크 인터페이스 보기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256512C-7F48-B8F0-312D-30D5697C9D7B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51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4BCE8AB-DC1E-FF85-C81F-BF8F151C8E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000" y="3439522"/>
            <a:ext cx="10800000" cy="11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14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D01F9-9F66-37C7-50BC-BD3A484D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D32943-AEE1-7737-BF34-C1BD2AA9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9DE8B0D-AA83-1516-375F-BE23FE96C8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27002F6-9B00-EB2F-B34C-9CBA28C4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A8F100-5E5C-E0F4-E1E2-EECB4C06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CC91A3C-DCB6-823A-D932-BBF9051A3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D6334C6-78B5-46FC-E879-53D0A64E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80A0E12-230A-7238-65C6-8F5AB4CC3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7F2DE1F-78D5-7516-47CB-812A522B3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4CB64C7-E271-939A-DBCF-463E3FB33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078CF3B-4CB5-D8E1-CB21-7E3D83824C77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sudo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[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명령어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]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일반 사용자가 관리자 권한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(root)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으로 명령을 실행할 수 있게 </a:t>
            </a:r>
            <a:r>
              <a:rPr lang="ko-KR" altLang="en-US" sz="3000" b="1" i="0" u="none" strike="noStrike" dirty="0" err="1">
                <a:solidFill>
                  <a:srgbClr val="00577E"/>
                </a:solidFill>
                <a:ea typeface="Gmarket Sans Light"/>
              </a:rPr>
              <a:t>해줌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682F446-5285-43E8-08C3-2403C2DAA294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52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94068F-F665-6E6D-6A8F-DD83659BC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6770" y="3056534"/>
            <a:ext cx="13107160" cy="15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84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3D6AA-DD94-5D08-6A20-12F251D8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827B99-ED73-4298-6D51-EB085217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F7FDD2F-D94C-6B7D-5DCA-2905695E43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5A1B2C38-51C4-8912-996B-506EB5E7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6542D9-6538-67AA-E2DE-9D5AF5AD8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696631-5AB8-7069-A843-5480A25C3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11E0491-0EBC-47AD-2058-BF7CED0AE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9EA19A4-4E79-5C35-AF25-8C2593047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5AB909A-BBBA-D4F4-F2F8-97C373E94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728A033-FFAE-87DA-95F1-5A4FB184E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BDF39F6-A6CB-2B15-94BC-EFD1DD1D10EB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passwd 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자기 계정의 비밀번호를 변경</a:t>
            </a:r>
            <a:endParaRPr lang="en-US" altLang="ko-KR" sz="3000" b="1" i="0" u="none" strike="noStrike" dirty="0">
              <a:solidFill>
                <a:srgbClr val="00577E"/>
              </a:solidFill>
              <a:ea typeface="Gmarket Sans Light"/>
            </a:endParaRPr>
          </a:p>
          <a:p>
            <a:pPr lvl="0" algn="ctr">
              <a:lnSpc>
                <a:spcPct val="132800"/>
              </a:lnSpc>
            </a:pP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현재 비밀번호 </a:t>
            </a:r>
            <a:r>
              <a:rPr lang="ko-KR" altLang="en-US" sz="3000" b="1" dirty="0">
                <a:solidFill>
                  <a:srgbClr val="00577E"/>
                </a:solidFill>
                <a:ea typeface="Gmarket Sans Light"/>
              </a:rPr>
              <a:t>입력 → 새 비밀번호 입력 → 새 비밀번호 다시 입력</a:t>
            </a:r>
            <a:endParaRPr lang="ko-KR" altLang="en-US" sz="3000" b="1" i="0" u="none" strike="noStrike" dirty="0">
              <a:solidFill>
                <a:srgbClr val="00577E"/>
              </a:solidFill>
              <a:ea typeface="Gmarket Sans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8D4CFE3-F813-2889-06D0-A5E196EC878A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53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FE94AA-F041-AA2C-7618-9E4E15CF9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250" y="3086125"/>
            <a:ext cx="10800000" cy="18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0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BC49A-BA9E-BE67-B3CD-5FAD7E4F6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ED1C82-993C-B0E4-766A-6D29E07B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5E6F187-87AE-1A47-5508-32A5AFCC1DC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0FF8192-11FA-9925-85F0-F76A3728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01202A-D754-7817-9825-BF86A2B90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B5A7726-00F2-EBCC-71E4-924B24682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8A6B497-B515-714F-773D-AF2B9B132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0129B10-2354-0638-8DC8-92C196F7DED9}"/>
              </a:ext>
            </a:extLst>
          </p:cNvPr>
          <p:cNvSpPr txBox="1"/>
          <p:nvPr/>
        </p:nvSpPr>
        <p:spPr>
          <a:xfrm>
            <a:off x="914400" y="4318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3600" b="1" i="0" u="none" strike="noStrike" dirty="0">
                <a:solidFill>
                  <a:srgbClr val="00577E"/>
                </a:solidFill>
                <a:ea typeface="Gmarket Sans Light"/>
              </a:rPr>
              <a:t>참고 자료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EA00309-6F88-2910-A0B6-6672A32BA18D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54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EDA8D-391B-291C-1F7B-6744065A477D}"/>
              </a:ext>
            </a:extLst>
          </p:cNvPr>
          <p:cNvSpPr txBox="1"/>
          <p:nvPr/>
        </p:nvSpPr>
        <p:spPr>
          <a:xfrm>
            <a:off x="4621530" y="2132568"/>
            <a:ext cx="483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Gmarket Sans Light" panose="020B0600000101010101" charset="-127"/>
                <a:ea typeface="Gmarket Sans Light" panose="020B0600000101010101" charset="-127"/>
              </a:rPr>
              <a:t>https://recipes4dev.tistory.com/175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5EF1B7-8CA6-7A25-E0EE-163E7303BFD6}"/>
              </a:ext>
            </a:extLst>
          </p:cNvPr>
          <p:cNvSpPr txBox="1"/>
          <p:nvPr/>
        </p:nvSpPr>
        <p:spPr>
          <a:xfrm>
            <a:off x="4621530" y="282321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Gmarket Sans Light" panose="020B0600000101010101" charset="-127"/>
                <a:ea typeface="Gmarket Sans Light" panose="020B0600000101010101" charset="-127"/>
              </a:rPr>
              <a:t>https://arer.tistory.com/149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A0632-404F-495F-490A-74FB8E1686FF}"/>
              </a:ext>
            </a:extLst>
          </p:cNvPr>
          <p:cNvSpPr txBox="1"/>
          <p:nvPr/>
        </p:nvSpPr>
        <p:spPr>
          <a:xfrm>
            <a:off x="4572000" y="3467100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Gmarket Sans Light" panose="020B0600000101010101" charset="-127"/>
                <a:ea typeface="Gmarket Sans Light" panose="020B0600000101010101" charset="-127"/>
              </a:rPr>
              <a:t>https://techplay.blog/%EB%A6%AC%EB%88%85%EC%8A%A4%EC%97%90%EC%84%9C-%EC%9E%90%EC%A3%BC%EC%82%AC%EC%9A%A9%EB%90%98%EA%B1%B0%EB%82%98-%EA%BC%AD-%EC%95%8C%EC%95%84%EC%95%BC-%ED%95%98%EB%8A%94-%EB%AA%85%EB%A0%B9%EC%96%B4/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6F28F-931F-5B0B-E26C-B2001D9FA124}"/>
              </a:ext>
            </a:extLst>
          </p:cNvPr>
          <p:cNvSpPr txBox="1"/>
          <p:nvPr/>
        </p:nvSpPr>
        <p:spPr>
          <a:xfrm>
            <a:off x="4616450" y="594868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Gmarket Sans Light" panose="020B0600000101010101" charset="-127"/>
                <a:ea typeface="Gmarket Sans Light" panose="020B0600000101010101" charset="-127"/>
              </a:rPr>
              <a:t>GPT - 4o</a:t>
            </a:r>
            <a:endParaRPr lang="ko-KR" altLang="en-US" b="1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E3330-A46C-134F-D6B0-C7002B12242D}"/>
              </a:ext>
            </a:extLst>
          </p:cNvPr>
          <p:cNvSpPr txBox="1"/>
          <p:nvPr/>
        </p:nvSpPr>
        <p:spPr>
          <a:xfrm>
            <a:off x="4560570" y="535201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Gmarket Sans Light" panose="020B0600000101010101" charset="-127"/>
                <a:ea typeface="Gmarket Sans Light" panose="020B0600000101010101" charset="-127"/>
              </a:rPr>
              <a:t>https://fishpoint.tistory.com/7377</a:t>
            </a:r>
          </a:p>
        </p:txBody>
      </p:sp>
    </p:spTree>
    <p:extLst>
      <p:ext uri="{BB962C8B-B14F-4D97-AF65-F5344CB8AC3E}">
        <p14:creationId xmlns:p14="http://schemas.microsoft.com/office/powerpoint/2010/main" val="2099685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69900" y="1308100"/>
            <a:ext cx="698500" cy="1968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500" y="6985000"/>
            <a:ext cx="4699000" cy="4699000"/>
          </a:xfrm>
          <a:prstGeom prst="rect">
            <a:avLst/>
          </a:prstGeom>
          <a:effectLst>
            <a:outerShdw dist="614013" dir="1860000">
              <a:srgbClr val="4E9BC4">
                <a:alpha val="50000"/>
              </a:srgbClr>
            </a:outerShdw>
          </a:effectLst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42900" y="7835900"/>
            <a:ext cx="9525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5600" y="7353300"/>
            <a:ext cx="203200" cy="34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2200" y="7366000"/>
            <a:ext cx="203200" cy="342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800000">
            <a:off x="6896100" y="6985000"/>
            <a:ext cx="4699000" cy="4699000"/>
          </a:xfrm>
          <a:prstGeom prst="rect">
            <a:avLst/>
          </a:prstGeom>
          <a:effectLst>
            <a:outerShdw dist="613830" dir="3660000">
              <a:srgbClr val="4E9BC4">
                <a:alpha val="5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000000">
            <a:off x="8178800" y="7975600"/>
            <a:ext cx="952500" cy="469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800000">
            <a:off x="7912100" y="7747000"/>
            <a:ext cx="190500" cy="33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800000">
            <a:off x="8623300" y="7353300"/>
            <a:ext cx="190500" cy="3302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6500" y="6985000"/>
            <a:ext cx="4699000" cy="4699000"/>
          </a:xfrm>
          <a:prstGeom prst="rect">
            <a:avLst/>
          </a:prstGeom>
          <a:effectLst>
            <a:outerShdw dist="614013" dir="1860000">
              <a:srgbClr val="4E9BC4">
                <a:alpha val="50000"/>
              </a:srgbClr>
            </a:outerShdw>
          </a:effectLst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406900" y="7835900"/>
            <a:ext cx="952500" cy="46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7353300"/>
            <a:ext cx="203200" cy="342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7366000"/>
            <a:ext cx="203200" cy="342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63600" y="3175000"/>
            <a:ext cx="165608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5000" b="0" i="0" u="none" strike="noStrike" spc="-200">
                <a:solidFill>
                  <a:srgbClr val="00577E"/>
                </a:solidFill>
                <a:latin typeface="Cafe24Ohsquare"/>
              </a:rPr>
              <a:t>Thank you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0900" y="2717800"/>
            <a:ext cx="16497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4000" b="1" i="0" u="none" strike="noStrike">
                <a:solidFill>
                  <a:srgbClr val="00577E"/>
                </a:solidFill>
                <a:ea typeface="Gmarket Sans Light"/>
              </a:rPr>
              <a:t>시청해</a:t>
            </a:r>
            <a:r>
              <a:rPr lang="en-US" sz="4000" b="1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000" b="1" i="0" u="none" strike="noStrike">
                <a:solidFill>
                  <a:srgbClr val="00577E"/>
                </a:solidFill>
                <a:ea typeface="Gmarket Sans Light"/>
              </a:rPr>
              <a:t>주셔서</a:t>
            </a:r>
            <a:r>
              <a:rPr lang="en-US" sz="4000" b="1" i="0" u="none" strike="noStrike">
                <a:solidFill>
                  <a:srgbClr val="00577E"/>
                </a:solidFill>
                <a:latin typeface="Gmarket Sans Light"/>
              </a:rPr>
              <a:t> </a:t>
            </a:r>
            <a:r>
              <a:rPr lang="ko-KR" sz="4000" b="1" i="0" u="none" strike="noStrike">
                <a:solidFill>
                  <a:srgbClr val="00577E"/>
                </a:solidFill>
                <a:ea typeface="Gmarket Sans Light"/>
              </a:rPr>
              <a:t>감사합니다</a:t>
            </a:r>
            <a:r>
              <a:rPr lang="en-US" sz="4000" b="1" i="0" u="none" strike="noStrike">
                <a:solidFill>
                  <a:srgbClr val="00577E"/>
                </a:solidFill>
                <a:latin typeface="Gmarket Sans Light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459200" y="647700"/>
            <a:ext cx="1041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577E"/>
                </a:solidFill>
                <a:latin typeface="Play"/>
              </a:rPr>
              <a:t>FIN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4D1B16-F3AC-842F-8444-4C1CABB30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C8117F-A7BF-B5A2-16C5-1749D184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74F2266-6A45-D495-9379-4D1591648CC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FD1715B-707A-1903-7AD3-C6BEACC7D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7D4C95-686F-695D-D269-F295060E3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1CD2B0E-B179-34DF-284A-41D7E0530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3169B02-D870-1777-1AB5-6FD221A7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A7E01F6-BD9C-F7E9-A70E-1C64702AA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63B6433-5935-05DA-4B67-A660DAF99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95289CE-D48D-B399-4A4E-F1E59432C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3BE390F-B587-65FF-7AE2-C58CBDAA8375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date -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시스템 날짜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/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시간 출력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40256D6-E746-083B-0351-21305EE3BA54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05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37B642-50CD-BD5D-94B7-8B621DE4B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0350" y="3160728"/>
            <a:ext cx="14400000" cy="15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1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37F5EA-3F6E-C176-6557-CC9EA5DCC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DE7AEB1-E717-5939-CF03-DC4AA3C6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6CBA0F53-B7A8-8678-3559-704048A8B1B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AFC6FD3A-B70A-E416-BA58-5E8B813C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63F43B7-B290-762B-A6E9-523ECEE0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834909E-BFB2-E760-38A6-167E08F74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F309D0-57A7-826A-FA50-C46D02047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3340A18-AB4C-DB89-AF8D-E9E7C2C0A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0898560-245E-F25F-723B-E74A9F35E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BA919C6-6023-65EB-FD1D-5EF4DBE12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8B5EFD2-3044-B4DF-EE9A-B4CEA7890A74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hostname -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시스템 호스트 이름 출력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4A93BFB-E416-8679-5A5E-6E9417D49000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06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CC9BB0-9E16-04F2-9941-D0F8F4A658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250" y="3122141"/>
            <a:ext cx="14400000" cy="14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4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E6C021-50E6-CF0E-C1F0-F9C52F39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FC9F2A-81C4-8B73-2AA7-424846DC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4C3F4A55-E152-7453-3EA4-2746E9F4CB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5FA074EA-1A12-8772-1416-46D963EAD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6517812-0F63-45E5-E95E-49E15B115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3722662-1C3C-E7FD-A886-D10FF30C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E316D0-18DF-CDCA-E804-DD4853B74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9E6FC4F-6052-D826-12F0-4C72A9BCB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B7CADF-DD0C-74D4-09A5-73330B523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7296038-6957-1D34-C249-D64C945E3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068F8E2-EA79-C943-12A4-C350D92F73D3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uname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 -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시스템 정보 출력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(-a :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전체 정보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)</a:t>
            </a:r>
            <a:endParaRPr lang="en-US" sz="3000" b="0" i="0" u="none" strike="noStrike" dirty="0">
              <a:solidFill>
                <a:srgbClr val="00577E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52C6522-1E34-D957-7830-8AFF7A885B97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07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C4C049-E87E-A333-6AF3-6C3F27FC7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050" y="3306144"/>
            <a:ext cx="16471900" cy="14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7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0B857-4FD9-8E57-B89D-1F81DA39C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CEEB3FE-EA8D-6110-6D85-62EE96F7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AC5726B-58F1-48FA-DB97-508EC4CE217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529F3C7F-E2CD-BACD-D36C-903B2493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33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00BDB8-5802-B2F5-6E86-429BFC35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31800"/>
            <a:ext cx="173355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280117-8FEA-8B9F-238B-E436818D0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447800"/>
            <a:ext cx="1733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6B278D1-8FE1-22D0-E95F-E366E70C4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200" y="-215900"/>
            <a:ext cx="698500" cy="1968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62B0303-9C4A-4DD3-8DFD-5A9BF7D75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515100"/>
            <a:ext cx="16383000" cy="274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9E3D3BF-8459-DD91-4DBF-E711BFB83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1500" y="6311900"/>
            <a:ext cx="952500" cy="635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8C4F63-DD03-0CBA-A560-7D13C6CDB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36700" y="6096000"/>
            <a:ext cx="952500" cy="635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A2A0B67-6290-54FC-2FC5-612BF2201AD8}"/>
              </a:ext>
            </a:extLst>
          </p:cNvPr>
          <p:cNvSpPr txBox="1"/>
          <p:nvPr/>
        </p:nvSpPr>
        <p:spPr>
          <a:xfrm>
            <a:off x="914400" y="7302500"/>
            <a:ext cx="16471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000" b="1" i="0" u="none" strike="noStrike" dirty="0" err="1">
                <a:solidFill>
                  <a:srgbClr val="00577E"/>
                </a:solidFill>
                <a:ea typeface="Gmarket Sans Light"/>
              </a:rPr>
              <a:t>whoami</a:t>
            </a:r>
            <a:r>
              <a:rPr lang="en-US" altLang="ko-KR" sz="3000" b="1" dirty="0">
                <a:solidFill>
                  <a:srgbClr val="00577E"/>
                </a:solidFill>
                <a:ea typeface="Gmarket Sans Light"/>
              </a:rPr>
              <a:t> </a:t>
            </a:r>
            <a:r>
              <a:rPr lang="en-US" altLang="ko-KR" sz="3000" b="1" i="0" u="none" strike="noStrike" dirty="0">
                <a:solidFill>
                  <a:srgbClr val="00577E"/>
                </a:solidFill>
                <a:ea typeface="Gmarket Sans Light"/>
              </a:rPr>
              <a:t>– </a:t>
            </a:r>
            <a:r>
              <a:rPr lang="ko-KR" altLang="en-US" sz="3000" b="1" i="0" u="none" strike="noStrike" dirty="0">
                <a:solidFill>
                  <a:srgbClr val="00577E"/>
                </a:solidFill>
                <a:ea typeface="Gmarket Sans Light"/>
              </a:rPr>
              <a:t>현재 사용자 이름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3B52B2A-EA9B-117A-996F-2CEE8F73BF9B}"/>
              </a:ext>
            </a:extLst>
          </p:cNvPr>
          <p:cNvSpPr txBox="1"/>
          <p:nvPr/>
        </p:nvSpPr>
        <p:spPr>
          <a:xfrm>
            <a:off x="15887700" y="609600"/>
            <a:ext cx="16002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400" b="0" i="0" u="none" strike="noStrike" dirty="0">
                <a:solidFill>
                  <a:srgbClr val="00577E"/>
                </a:solidFill>
                <a:latin typeface="Play"/>
              </a:rPr>
              <a:t>08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799EE28-1CBB-1DDE-3238-6DCB002FD06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537"/>
          <a:stretch>
            <a:fillRect/>
          </a:stretch>
        </p:blipFill>
        <p:spPr>
          <a:xfrm>
            <a:off x="2039620" y="3314700"/>
            <a:ext cx="14400000" cy="15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0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826</Words>
  <Application>Microsoft Office PowerPoint</Application>
  <PresentationFormat>사용자 지정</PresentationFormat>
  <Paragraphs>134</Paragraphs>
  <Slides>56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Cafe24Ohsquare</vt:lpstr>
      <vt:lpstr>Gmarket Sans Medium</vt:lpstr>
      <vt:lpstr>Calibri</vt:lpstr>
      <vt:lpstr>Play</vt:lpstr>
      <vt:lpstr>Gmarket Sans Light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류연우</dc:creator>
  <cp:lastModifiedBy>연우 류</cp:lastModifiedBy>
  <cp:revision>11</cp:revision>
  <dcterms:created xsi:type="dcterms:W3CDTF">2006-08-16T00:00:00Z</dcterms:created>
  <dcterms:modified xsi:type="dcterms:W3CDTF">2025-06-13T02:27:00Z</dcterms:modified>
</cp:coreProperties>
</file>